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14"/>
  </p:notesMasterIdLst>
  <p:sldIdLst>
    <p:sldId id="322" r:id="rId2"/>
    <p:sldId id="369" r:id="rId3"/>
    <p:sldId id="392" r:id="rId4"/>
    <p:sldId id="375" r:id="rId5"/>
    <p:sldId id="376" r:id="rId6"/>
    <p:sldId id="378" r:id="rId7"/>
    <p:sldId id="382" r:id="rId8"/>
    <p:sldId id="383" r:id="rId9"/>
    <p:sldId id="385" r:id="rId10"/>
    <p:sldId id="387" r:id="rId11"/>
    <p:sldId id="388" r:id="rId12"/>
    <p:sldId id="391"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39" autoAdjust="0"/>
    <p:restoredTop sz="93190" autoAdjust="0"/>
  </p:normalViewPr>
  <p:slideViewPr>
    <p:cSldViewPr>
      <p:cViewPr varScale="1">
        <p:scale>
          <a:sx n="68" d="100"/>
          <a:sy n="68" d="100"/>
        </p:scale>
        <p:origin x="1452"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D0B065-A18C-4F13-A872-23D3EC60F1A7}" type="datetimeFigureOut">
              <a:rPr lang="en-US" smtClean="0"/>
              <a:pPr/>
              <a:t>3/10/2025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1D8DDC-E049-436D-AB3B-9F3F3BFCCE5C}" type="slidenum">
              <a:rPr lang="en-US" smtClean="0"/>
              <a:pPr/>
              <a:t>‹#›</a:t>
            </a:fld>
            <a:endParaRPr lang="en-US"/>
          </a:p>
        </p:txBody>
      </p:sp>
    </p:spTree>
    <p:extLst>
      <p:ext uri="{BB962C8B-B14F-4D97-AF65-F5344CB8AC3E}">
        <p14:creationId xmlns:p14="http://schemas.microsoft.com/office/powerpoint/2010/main" val="2565968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g108a6ed6488_0_19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4" name="Google Shape;754;g108a6ed6488_0_199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9698D35E-7DD7-4B6C-A60A-8BDFC97470D0}" type="datetimeFigureOut">
              <a:rPr lang="en-US" smtClean="0"/>
              <a:pPr/>
              <a:t>3/10/2025</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557F91CB-FCFC-445D-BAE6-1E4C4D816B9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698D35E-7DD7-4B6C-A60A-8BDFC97470D0}" type="datetimeFigureOut">
              <a:rPr lang="en-US" smtClean="0"/>
              <a:pPr/>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F91CB-FCFC-445D-BAE6-1E4C4D816B9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698D35E-7DD7-4B6C-A60A-8BDFC97470D0}" type="datetimeFigureOut">
              <a:rPr lang="en-US" smtClean="0"/>
              <a:pPr/>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F91CB-FCFC-445D-BAE6-1E4C4D816B9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9698D35E-7DD7-4B6C-A60A-8BDFC97470D0}" type="datetimeFigureOut">
              <a:rPr lang="en-US" smtClean="0"/>
              <a:pPr/>
              <a:t>3/10/2025</a:t>
            </a:fld>
            <a:endParaRPr lang="en-US"/>
          </a:p>
        </p:txBody>
      </p:sp>
      <p:sp>
        <p:nvSpPr>
          <p:cNvPr id="9" name="Slide Number Placeholder 8"/>
          <p:cNvSpPr>
            <a:spLocks noGrp="1"/>
          </p:cNvSpPr>
          <p:nvPr>
            <p:ph type="sldNum" sz="quarter" idx="15"/>
          </p:nvPr>
        </p:nvSpPr>
        <p:spPr/>
        <p:txBody>
          <a:bodyPr rtlCol="0"/>
          <a:lstStyle/>
          <a:p>
            <a:fld id="{557F91CB-FCFC-445D-BAE6-1E4C4D816B95}"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9698D35E-7DD7-4B6C-A60A-8BDFC97470D0}" type="datetimeFigureOut">
              <a:rPr lang="en-US" smtClean="0"/>
              <a:pPr/>
              <a:t>3/10/2025</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557F91CB-FCFC-445D-BAE6-1E4C4D816B9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9698D35E-7DD7-4B6C-A60A-8BDFC97470D0}" type="datetimeFigureOut">
              <a:rPr lang="en-US" smtClean="0"/>
              <a:pPr/>
              <a:t>3/10/2025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7F91CB-FCFC-445D-BAE6-1E4C4D816B95}"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9698D35E-7DD7-4B6C-A60A-8BDFC97470D0}" type="datetimeFigureOut">
              <a:rPr lang="en-US" smtClean="0"/>
              <a:pPr/>
              <a:t>3/10/2025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7F91CB-FCFC-445D-BAE6-1E4C4D816B95}"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9698D35E-7DD7-4B6C-A60A-8BDFC97470D0}" type="datetimeFigureOut">
              <a:rPr lang="en-US" smtClean="0"/>
              <a:pPr/>
              <a:t>3/10/2025</a:t>
            </a:fld>
            <a:endParaRPr lang="en-US"/>
          </a:p>
        </p:txBody>
      </p:sp>
      <p:sp>
        <p:nvSpPr>
          <p:cNvPr id="7" name="Slide Number Placeholder 6"/>
          <p:cNvSpPr>
            <a:spLocks noGrp="1"/>
          </p:cNvSpPr>
          <p:nvPr>
            <p:ph type="sldNum" sz="quarter" idx="11"/>
          </p:nvPr>
        </p:nvSpPr>
        <p:spPr/>
        <p:txBody>
          <a:bodyPr rtlCol="0"/>
          <a:lstStyle/>
          <a:p>
            <a:fld id="{557F91CB-FCFC-445D-BAE6-1E4C4D816B95}"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98D35E-7DD7-4B6C-A60A-8BDFC97470D0}" type="datetimeFigureOut">
              <a:rPr lang="en-US" smtClean="0"/>
              <a:pPr/>
              <a:t>3/10/2025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7F91CB-FCFC-445D-BAE6-1E4C4D816B9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9698D35E-7DD7-4B6C-A60A-8BDFC97470D0}" type="datetimeFigureOut">
              <a:rPr lang="en-US" smtClean="0"/>
              <a:pPr/>
              <a:t>3/10/2025</a:t>
            </a:fld>
            <a:endParaRPr lang="en-US"/>
          </a:p>
        </p:txBody>
      </p:sp>
      <p:sp>
        <p:nvSpPr>
          <p:cNvPr id="22" name="Slide Number Placeholder 21"/>
          <p:cNvSpPr>
            <a:spLocks noGrp="1"/>
          </p:cNvSpPr>
          <p:nvPr>
            <p:ph type="sldNum" sz="quarter" idx="15"/>
          </p:nvPr>
        </p:nvSpPr>
        <p:spPr/>
        <p:txBody>
          <a:bodyPr rtlCol="0"/>
          <a:lstStyle/>
          <a:p>
            <a:fld id="{557F91CB-FCFC-445D-BAE6-1E4C4D816B95}"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9698D35E-7DD7-4B6C-A60A-8BDFC97470D0}" type="datetimeFigureOut">
              <a:rPr lang="en-US" smtClean="0"/>
              <a:pPr/>
              <a:t>3/10/2025</a:t>
            </a:fld>
            <a:endParaRPr lang="en-US"/>
          </a:p>
        </p:txBody>
      </p:sp>
      <p:sp>
        <p:nvSpPr>
          <p:cNvPr id="18" name="Slide Number Placeholder 17"/>
          <p:cNvSpPr>
            <a:spLocks noGrp="1"/>
          </p:cNvSpPr>
          <p:nvPr>
            <p:ph type="sldNum" sz="quarter" idx="11"/>
          </p:nvPr>
        </p:nvSpPr>
        <p:spPr/>
        <p:txBody>
          <a:bodyPr rtlCol="0"/>
          <a:lstStyle/>
          <a:p>
            <a:fld id="{557F91CB-FCFC-445D-BAE6-1E4C4D816B95}"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9698D35E-7DD7-4B6C-A60A-8BDFC97470D0}" type="datetimeFigureOut">
              <a:rPr lang="en-US" smtClean="0"/>
              <a:pPr/>
              <a:t>3/10/2025</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557F91CB-FCFC-445D-BAE6-1E4C4D816B9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428728" y="642918"/>
            <a:ext cx="6801508" cy="461665"/>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a:r>
              <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U</a:t>
            </a:r>
            <a:r>
              <a:rPr lang="vi-VN"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Ỷ BAN NHÂN DÂN XÃ TRIỆU </a:t>
            </a:r>
            <a:r>
              <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TÂN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695437" cy="150591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857224" y="2000240"/>
            <a:ext cx="7415667" cy="132343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vi-VN" sz="4000" b="1" dirty="0">
                <a:solidFill>
                  <a:schemeClr val="tx1"/>
                </a:solidFill>
                <a:latin typeface="Times New Roman" pitchFamily="18" charset="0"/>
                <a:cs typeface="Times New Roman" pitchFamily="18" charset="0"/>
              </a:rPr>
              <a:t>HƯỚNG DẪN ĐĂNG NHẬP VÀ NỘP HỒ SƠ TRỰC TUYẾN</a:t>
            </a:r>
            <a:endParaRPr lang="en-US" sz="4000" b="1" dirty="0">
              <a:solidFill>
                <a:schemeClr val="tx1"/>
              </a:solidFill>
              <a:latin typeface="Times New Roman" pitchFamily="18" charset="0"/>
              <a:cs typeface="Times New Roman" pitchFamily="18" charset="0"/>
            </a:endParaRPr>
          </a:p>
        </p:txBody>
      </p:sp>
      <p:sp>
        <p:nvSpPr>
          <p:cNvPr id="7" name="TextBox 6"/>
          <p:cNvSpPr txBox="1"/>
          <p:nvPr/>
        </p:nvSpPr>
        <p:spPr>
          <a:xfrm>
            <a:off x="570667" y="6021288"/>
            <a:ext cx="7388836"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vi-VN" b="1" dirty="0">
                <a:solidFill>
                  <a:srgbClr val="FF0000"/>
                </a:solidFill>
                <a:latin typeface="Times New Roman" pitchFamily="18" charset="0"/>
                <a:cs typeface="Times New Roman" pitchFamily="18" charset="0"/>
              </a:rPr>
              <a:t>Thực hiện: Bộ phận TN và TKQ một cửa xã Triệu </a:t>
            </a:r>
            <a:r>
              <a:rPr lang="en-US" b="1" dirty="0" err="1">
                <a:solidFill>
                  <a:srgbClr val="FF0000"/>
                </a:solidFill>
                <a:latin typeface="Times New Roman" pitchFamily="18" charset="0"/>
                <a:cs typeface="Times New Roman" pitchFamily="18" charset="0"/>
              </a:rPr>
              <a:t>Tân</a:t>
            </a:r>
            <a:endParaRPr lang="en-US" b="1" dirty="0">
              <a:solidFill>
                <a:srgbClr val="FF0000"/>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59832" y="50131"/>
            <a:ext cx="5688632"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vi-VN" dirty="0"/>
              <a:t>Chọn hình thanh toán: Tại bộ phận một cửa, trực tuyến, và trực tuyên qua cổng DVCQG. </a:t>
            </a:r>
          </a:p>
          <a:p>
            <a:endParaRPr lang="vi-VN" dirty="0">
              <a:latin typeface="Times New Roman" pitchFamily="18" charset="0"/>
              <a:cs typeface="Times New Roman" pitchFamily="18" charset="0"/>
            </a:endParaRPr>
          </a:p>
        </p:txBody>
      </p:sp>
      <p:sp>
        <p:nvSpPr>
          <p:cNvPr id="3" name="Google Shape;756;p17"/>
          <p:cNvSpPr/>
          <p:nvPr/>
        </p:nvSpPr>
        <p:spPr>
          <a:xfrm>
            <a:off x="0" y="0"/>
            <a:ext cx="2864568" cy="6858000"/>
          </a:xfrm>
          <a:prstGeom prst="rect">
            <a:avLst/>
          </a:prstGeom>
          <a:solidFill>
            <a:schemeClr val="accent4"/>
          </a:solidFill>
          <a:ln>
            <a:solidFill>
              <a:schemeClr val="accent1">
                <a:lumMod val="60000"/>
                <a:lumOff val="40000"/>
              </a:schemeClr>
            </a:solid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4" name="Rectangle 3"/>
          <p:cNvSpPr/>
          <p:nvPr/>
        </p:nvSpPr>
        <p:spPr>
          <a:xfrm>
            <a:off x="-12067" y="2013485"/>
            <a:ext cx="3096344" cy="327782"/>
          </a:xfrm>
          <a:prstGeom prst="rect">
            <a:avLst/>
          </a:prstGeom>
        </p:spPr>
        <p:txBody>
          <a:bodyPr wrap="square">
            <a:spAutoFit/>
          </a:bodyPr>
          <a:lstStyle/>
          <a:p>
            <a:pPr lvl="0">
              <a:lnSpc>
                <a:spcPct val="90000"/>
              </a:lnSpc>
            </a:pPr>
            <a:r>
              <a:rPr lang="vi-VN" sz="1700" b="1" dirty="0">
                <a:latin typeface="Dosis ExtraBold"/>
                <a:ea typeface="Dosis ExtraBold"/>
                <a:cs typeface="Dosis ExtraBold"/>
                <a:sym typeface="Dosis ExtraBold"/>
              </a:rPr>
              <a:t>NỘP HỒ SƠ TRỰC TUYẾN</a:t>
            </a:r>
          </a:p>
        </p:txBody>
      </p:sp>
      <p:sp>
        <p:nvSpPr>
          <p:cNvPr id="33" name="Right Arrow 32"/>
          <p:cNvSpPr/>
          <p:nvPr/>
        </p:nvSpPr>
        <p:spPr>
          <a:xfrm rot="5400000">
            <a:off x="5666298" y="2763330"/>
            <a:ext cx="516930" cy="276635"/>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vi-VN"/>
          </a:p>
        </p:txBody>
      </p:sp>
      <p:sp>
        <p:nvSpPr>
          <p:cNvPr id="34" name="Rectangle 33"/>
          <p:cNvSpPr/>
          <p:nvPr/>
        </p:nvSpPr>
        <p:spPr>
          <a:xfrm>
            <a:off x="2999708" y="5157192"/>
            <a:ext cx="5616624" cy="1323439"/>
          </a:xfrm>
          <a:prstGeom prst="rect">
            <a:avLst/>
          </a:prstGeom>
        </p:spPr>
        <p:txBody>
          <a:bodyPr wrap="square">
            <a:spAutoFit/>
          </a:bodyPr>
          <a:lstStyle/>
          <a:p>
            <a:r>
              <a:rPr lang="en-US" sz="1600" dirty="0"/>
              <a:t>Sau khi kiểm tra chính xác các thông tin của cơ quan cần nộp phí, lệ phí, công dân tích chọn vào mục </a:t>
            </a:r>
            <a:r>
              <a:rPr lang="en-US" sz="1600" i="1" dirty="0"/>
              <a:t>“Tôi chắc chắn rằng các thông tin khai báo trên là đúng sự thật và đồng ý chịu trách nhiệm trước pháp luật về lời khai trên”</a:t>
            </a:r>
            <a:r>
              <a:rPr lang="en-US" sz="1600" dirty="0"/>
              <a:t> và nhập mã xác nhận.</a:t>
            </a:r>
            <a:endParaRPr lang="vi-VN" sz="1600" dirty="0"/>
          </a:p>
        </p:txBody>
      </p:sp>
      <p:pic>
        <p:nvPicPr>
          <p:cNvPr id="37" name="Picture 36" descr="Remove-bg.ai_1724491276274.png"/>
          <p:cNvPicPr>
            <a:picLocks noChangeAspect="1"/>
          </p:cNvPicPr>
          <p:nvPr/>
        </p:nvPicPr>
        <p:blipFill>
          <a:blip r:embed="rId2"/>
          <a:stretch>
            <a:fillRect/>
          </a:stretch>
        </p:blipFill>
        <p:spPr>
          <a:xfrm>
            <a:off x="142844" y="2786058"/>
            <a:ext cx="2643206" cy="3286148"/>
          </a:xfrm>
          <a:prstGeom prst="rect">
            <a:avLst/>
          </a:prstGeom>
        </p:spPr>
      </p:pic>
      <p:pic>
        <p:nvPicPr>
          <p:cNvPr id="38" name="Picture 37" descr="uu.png"/>
          <p:cNvPicPr>
            <a:picLocks noChangeAspect="1"/>
          </p:cNvPicPr>
          <p:nvPr/>
        </p:nvPicPr>
        <p:blipFill>
          <a:blip r:embed="rId3"/>
          <a:stretch>
            <a:fillRect/>
          </a:stretch>
        </p:blipFill>
        <p:spPr>
          <a:xfrm>
            <a:off x="3214678" y="2428868"/>
            <a:ext cx="5429288" cy="2428892"/>
          </a:xfrm>
          <a:prstGeom prst="rect">
            <a:avLst/>
          </a:prstGeom>
        </p:spPr>
      </p:pic>
      <p:sp>
        <p:nvSpPr>
          <p:cNvPr id="9" name="Rectangle 8"/>
          <p:cNvSpPr/>
          <p:nvPr/>
        </p:nvSpPr>
        <p:spPr>
          <a:xfrm>
            <a:off x="3071802" y="1142984"/>
            <a:ext cx="5688632"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dirty="0" err="1">
                <a:latin typeface="Times New Roman" pitchFamily="18" charset="0"/>
                <a:cs typeface="Times New Roman" pitchFamily="18" charset="0"/>
              </a:rPr>
              <a:t>Khi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a:t>
            </a:r>
            <a:r>
              <a:rPr lang="vi-VN" dirty="0">
                <a:latin typeface="Times New Roman" pitchFamily="18" charset="0"/>
                <a:cs typeface="Times New Roman" pitchFamily="18" charset="0"/>
              </a:rPr>
              <a:t>ọn hình thức thanh toán trực tuyến qua Cổng DVCQG </a:t>
            </a:r>
            <a:endParaRPr lang="en-US" dirty="0">
              <a:latin typeface="Times New Roman" pitchFamily="18" charset="0"/>
              <a:cs typeface="Times New Roman" pitchFamily="18" charset="0"/>
            </a:endParaRPr>
          </a:p>
          <a:p>
            <a:r>
              <a:rPr lang="en-US" dirty="0" err="1">
                <a:latin typeface="Times New Roman" pitchFamily="18" charset="0"/>
                <a:cs typeface="Times New Roman" pitchFamily="18" charset="0"/>
              </a:rPr>
              <a:t>Hệ</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thống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sẽ</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hiển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thị</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thông</a:t>
            </a:r>
            <a:r>
              <a:rPr lang="en-US" dirty="0">
                <a:latin typeface="Times New Roman" pitchFamily="18" charset="0"/>
                <a:cs typeface="Times New Roman" pitchFamily="18" charset="0"/>
              </a:rPr>
              <a:t> tin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số</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tài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khoản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cần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nộp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phí</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lệ</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phí</a:t>
            </a:r>
            <a:r>
              <a:rPr lang="en-US" dirty="0">
                <a:latin typeface="Times New Roman" pitchFamily="18" charset="0"/>
                <a:cs typeface="Times New Roman" pitchFamily="18" charset="0"/>
              </a:rPr>
              <a:t>.</a:t>
            </a:r>
            <a:endParaRPr lang="vi-VN" dirty="0">
              <a:latin typeface="Times New Roman" pitchFamily="18" charset="0"/>
              <a:cs typeface="Times New Roman" pitchFamily="18" charset="0"/>
            </a:endParaRPr>
          </a:p>
        </p:txBody>
      </p:sp>
    </p:spTree>
    <p:extLst>
      <p:ext uri="{BB962C8B-B14F-4D97-AF65-F5344CB8AC3E}">
        <p14:creationId xmlns:p14="http://schemas.microsoft.com/office/powerpoint/2010/main" val="4154615987"/>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756;p17"/>
          <p:cNvSpPr/>
          <p:nvPr/>
        </p:nvSpPr>
        <p:spPr>
          <a:xfrm>
            <a:off x="0" y="0"/>
            <a:ext cx="2864568" cy="6858000"/>
          </a:xfrm>
          <a:prstGeom prst="rect">
            <a:avLst/>
          </a:prstGeom>
          <a:solidFill>
            <a:schemeClr val="accent4"/>
          </a:solidFill>
          <a:ln>
            <a:solidFill>
              <a:schemeClr val="accent1">
                <a:lumMod val="60000"/>
                <a:lumOff val="40000"/>
              </a:schemeClr>
            </a:solid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4" name="Rectangle 3"/>
          <p:cNvSpPr/>
          <p:nvPr/>
        </p:nvSpPr>
        <p:spPr>
          <a:xfrm>
            <a:off x="-12067" y="2013485"/>
            <a:ext cx="3096344" cy="327782"/>
          </a:xfrm>
          <a:prstGeom prst="rect">
            <a:avLst/>
          </a:prstGeom>
        </p:spPr>
        <p:txBody>
          <a:bodyPr wrap="square">
            <a:spAutoFit/>
          </a:bodyPr>
          <a:lstStyle/>
          <a:p>
            <a:pPr lvl="0">
              <a:lnSpc>
                <a:spcPct val="90000"/>
              </a:lnSpc>
            </a:pPr>
            <a:r>
              <a:rPr lang="vi-VN" sz="1700" b="1" dirty="0">
                <a:latin typeface="Dosis ExtraBold"/>
                <a:ea typeface="Dosis ExtraBold"/>
                <a:cs typeface="Dosis ExtraBold"/>
                <a:sym typeface="Dosis ExtraBold"/>
              </a:rPr>
              <a:t>NỘP HỒ SƠ TRỰC TUYẾN</a:t>
            </a:r>
          </a:p>
        </p:txBody>
      </p:sp>
      <p:sp>
        <p:nvSpPr>
          <p:cNvPr id="33" name="Right Arrow 32"/>
          <p:cNvSpPr/>
          <p:nvPr/>
        </p:nvSpPr>
        <p:spPr>
          <a:xfrm rot="5400000">
            <a:off x="5451984" y="763066"/>
            <a:ext cx="516930" cy="276635"/>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vi-VN"/>
          </a:p>
        </p:txBody>
      </p:sp>
      <p:sp>
        <p:nvSpPr>
          <p:cNvPr id="32" name="Rectangle 31"/>
          <p:cNvSpPr/>
          <p:nvPr/>
        </p:nvSpPr>
        <p:spPr>
          <a:xfrm>
            <a:off x="3190222" y="5001745"/>
            <a:ext cx="5328592" cy="1477328"/>
          </a:xfrm>
          <a:prstGeom prst="rect">
            <a:avLst/>
          </a:prstGeom>
        </p:spPr>
        <p:txBody>
          <a:bodyPr wrap="square">
            <a:spAutoFit/>
          </a:bodyPr>
          <a:lstStyle/>
          <a:p>
            <a:r>
              <a:rPr lang="en-US" dirty="0">
                <a:latin typeface="Times New Roman" pitchFamily="18" charset="0"/>
                <a:cs typeface="Times New Roman" pitchFamily="18" charset="0"/>
              </a:rPr>
              <a:t>Sau khi nhập mã xác nhận xong, công dân bấm nút thanh toán. Hệ thống sẽ chuyển sang trang danh sách các ngân hàng, v</a:t>
            </a:r>
            <a:r>
              <a:rPr lang="vi-VN" dirty="0">
                <a:latin typeface="Times New Roman" pitchFamily="18" charset="0"/>
                <a:cs typeface="Times New Roman" pitchFamily="18" charset="0"/>
              </a:rPr>
              <a:t>í điện tử</a:t>
            </a:r>
            <a:r>
              <a:rPr lang="en-US" dirty="0">
                <a:latin typeface="Times New Roman" pitchFamily="18" charset="0"/>
                <a:cs typeface="Times New Roman" pitchFamily="18" charset="0"/>
              </a:rPr>
              <a:t>. Công dân cần chọn ngân hàng, v</a:t>
            </a:r>
            <a:r>
              <a:rPr lang="vi-VN" dirty="0">
                <a:latin typeface="Times New Roman" pitchFamily="18" charset="0"/>
                <a:cs typeface="Times New Roman" pitchFamily="18" charset="0"/>
              </a:rPr>
              <a:t>í điện tử</a:t>
            </a:r>
            <a:r>
              <a:rPr lang="en-US" dirty="0">
                <a:latin typeface="Times New Roman" pitchFamily="18" charset="0"/>
                <a:cs typeface="Times New Roman" pitchFamily="18" charset="0"/>
              </a:rPr>
              <a:t> mình đang sử dụng và nhấn nút thanh toán. </a:t>
            </a:r>
            <a:endParaRPr lang="vi-VN" dirty="0">
              <a:latin typeface="Times New Roman" pitchFamily="18" charset="0"/>
              <a:cs typeface="Times New Roman" pitchFamily="18" charset="0"/>
            </a:endParaRPr>
          </a:p>
        </p:txBody>
      </p:sp>
      <p:pic>
        <p:nvPicPr>
          <p:cNvPr id="35" name="Picture 34"/>
          <p:cNvPicPr/>
          <p:nvPr/>
        </p:nvPicPr>
        <p:blipFill>
          <a:blip r:embed="rId2" cstate="print"/>
          <a:stretch>
            <a:fillRect/>
          </a:stretch>
        </p:blipFill>
        <p:spPr>
          <a:xfrm>
            <a:off x="3059832" y="1428736"/>
            <a:ext cx="5664187" cy="3429023"/>
          </a:xfrm>
          <a:prstGeom prst="rect">
            <a:avLst/>
          </a:prstGeom>
          <a:ln>
            <a:noFill/>
          </a:ln>
        </p:spPr>
      </p:pic>
      <p:pic>
        <p:nvPicPr>
          <p:cNvPr id="36" name="Picture 35" descr="Remove-bg.ai_1724491276274.png"/>
          <p:cNvPicPr>
            <a:picLocks noChangeAspect="1"/>
          </p:cNvPicPr>
          <p:nvPr/>
        </p:nvPicPr>
        <p:blipFill>
          <a:blip r:embed="rId3"/>
          <a:stretch>
            <a:fillRect/>
          </a:stretch>
        </p:blipFill>
        <p:spPr>
          <a:xfrm>
            <a:off x="142844" y="2786058"/>
            <a:ext cx="2643206" cy="3286148"/>
          </a:xfrm>
          <a:prstGeom prst="rect">
            <a:avLst/>
          </a:prstGeom>
        </p:spPr>
      </p:pic>
    </p:spTree>
    <p:extLst>
      <p:ext uri="{BB962C8B-B14F-4D97-AF65-F5344CB8AC3E}">
        <p14:creationId xmlns:p14="http://schemas.microsoft.com/office/powerpoint/2010/main" val="19197214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59832" y="50131"/>
            <a:ext cx="5688632"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vi-VN" dirty="0"/>
              <a:t>Sau khi thanh toán xong, hệ thống sẽ hiển thị lại các thông tin mà công dân đã đăng ký, công dân cần kiểm tra lại thông tin 1 lần nữa và bấm nút đồng ý.</a:t>
            </a:r>
          </a:p>
        </p:txBody>
      </p:sp>
      <p:sp>
        <p:nvSpPr>
          <p:cNvPr id="3" name="Google Shape;756;p17"/>
          <p:cNvSpPr/>
          <p:nvPr/>
        </p:nvSpPr>
        <p:spPr>
          <a:xfrm>
            <a:off x="0" y="0"/>
            <a:ext cx="2864568" cy="6858000"/>
          </a:xfrm>
          <a:prstGeom prst="rect">
            <a:avLst/>
          </a:prstGeom>
          <a:solidFill>
            <a:schemeClr val="accent4"/>
          </a:solidFill>
          <a:ln>
            <a:solidFill>
              <a:schemeClr val="accent1">
                <a:lumMod val="60000"/>
                <a:lumOff val="40000"/>
              </a:schemeClr>
            </a:solid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4" name="Rectangle 3"/>
          <p:cNvSpPr/>
          <p:nvPr/>
        </p:nvSpPr>
        <p:spPr>
          <a:xfrm>
            <a:off x="-12067" y="2013485"/>
            <a:ext cx="3096344" cy="327782"/>
          </a:xfrm>
          <a:prstGeom prst="rect">
            <a:avLst/>
          </a:prstGeom>
        </p:spPr>
        <p:txBody>
          <a:bodyPr wrap="square">
            <a:spAutoFit/>
          </a:bodyPr>
          <a:lstStyle/>
          <a:p>
            <a:pPr lvl="0">
              <a:lnSpc>
                <a:spcPct val="90000"/>
              </a:lnSpc>
            </a:pPr>
            <a:r>
              <a:rPr lang="vi-VN" sz="1700" b="1" dirty="0">
                <a:latin typeface="Dosis ExtraBold"/>
                <a:ea typeface="Dosis ExtraBold"/>
                <a:cs typeface="Dosis ExtraBold"/>
                <a:sym typeface="Dosis ExtraBold"/>
              </a:rPr>
              <a:t>NỘP HỒ SƠ TRỰC TUYẾN</a:t>
            </a:r>
          </a:p>
        </p:txBody>
      </p:sp>
      <p:sp>
        <p:nvSpPr>
          <p:cNvPr id="33" name="Right Arrow 32"/>
          <p:cNvSpPr/>
          <p:nvPr/>
        </p:nvSpPr>
        <p:spPr>
          <a:xfrm rot="5400000">
            <a:off x="5609678" y="1164985"/>
            <a:ext cx="516930" cy="276635"/>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vi-VN"/>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1573831"/>
            <a:ext cx="4498975"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Rectangle 33"/>
          <p:cNvSpPr/>
          <p:nvPr/>
        </p:nvSpPr>
        <p:spPr>
          <a:xfrm>
            <a:off x="2962397" y="2244242"/>
            <a:ext cx="3150096" cy="1323439"/>
          </a:xfrm>
          <a:prstGeom prst="rect">
            <a:avLst/>
          </a:prstGeom>
        </p:spPr>
        <p:txBody>
          <a:bodyPr wrap="square">
            <a:spAutoFit/>
          </a:bodyPr>
          <a:lstStyle/>
          <a:p>
            <a:r>
              <a:rPr lang="en-US" sz="1600" u="sng" dirty="0"/>
              <a:t>Cá nhân/ cơ quan bấm vào góc bên phải </a:t>
            </a:r>
            <a:r>
              <a:rPr lang="en-US" sz="1600" i="1" u="sng" dirty="0"/>
              <a:t>“Tên cá nhân/cơ quan</a:t>
            </a:r>
            <a:r>
              <a:rPr lang="en-US" sz="1600" u="sng" dirty="0"/>
              <a:t>” đang hiển thị. Tiếp theo chọn chức năng </a:t>
            </a:r>
            <a:r>
              <a:rPr lang="en-US" sz="1600" b="1" i="1" u="sng" dirty="0"/>
              <a:t>“Quản lý hồ sơ”</a:t>
            </a:r>
            <a:endParaRPr lang="vi-VN" sz="1600" dirty="0"/>
          </a:p>
        </p:txBody>
      </p:sp>
      <p:pic>
        <p:nvPicPr>
          <p:cNvPr id="6147" name="Picture 3"/>
          <p:cNvPicPr>
            <a:picLocks noChangeAspect="1" noChangeArrowheads="1"/>
          </p:cNvPicPr>
          <p:nvPr/>
        </p:nvPicPr>
        <p:blipFill>
          <a:blip r:embed="rId3"/>
          <a:stretch>
            <a:fillRect/>
          </a:stretch>
        </p:blipFill>
        <p:spPr bwMode="auto">
          <a:xfrm>
            <a:off x="6215074" y="2928934"/>
            <a:ext cx="2286016" cy="223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Rectangle 36"/>
          <p:cNvSpPr/>
          <p:nvPr/>
        </p:nvSpPr>
        <p:spPr>
          <a:xfrm>
            <a:off x="2987823" y="3578404"/>
            <a:ext cx="2880320" cy="830997"/>
          </a:xfrm>
          <a:prstGeom prst="rect">
            <a:avLst/>
          </a:prstGeom>
        </p:spPr>
        <p:txBody>
          <a:bodyPr wrap="square">
            <a:spAutoFit/>
          </a:bodyPr>
          <a:lstStyle/>
          <a:p>
            <a:r>
              <a:rPr lang="en-US" sz="1600" dirty="0"/>
              <a:t>Tìm kiếm hồ sơ bằng cách nhập mã hồ sơ vào ô tìm kiếm </a:t>
            </a:r>
            <a:endParaRPr lang="vi-VN" sz="1600" dirty="0"/>
          </a:p>
        </p:txBody>
      </p:sp>
      <p:sp>
        <p:nvSpPr>
          <p:cNvPr id="38" name="Rectangle 37"/>
          <p:cNvSpPr/>
          <p:nvPr/>
        </p:nvSpPr>
        <p:spPr>
          <a:xfrm>
            <a:off x="3028126" y="4422113"/>
            <a:ext cx="3018637" cy="1815882"/>
          </a:xfrm>
          <a:prstGeom prst="rect">
            <a:avLst/>
          </a:prstGeom>
        </p:spPr>
        <p:txBody>
          <a:bodyPr wrap="square">
            <a:spAutoFit/>
          </a:bodyPr>
          <a:lstStyle/>
          <a:p>
            <a:r>
              <a:rPr lang="en-US" sz="1600" dirty="0"/>
              <a:t>Để xem chi tiết thông tin về hồ sơ: thời gian xử lý, hẹn trả…, thực hiện chọn </a:t>
            </a:r>
            <a:r>
              <a:rPr lang="en-US" sz="1600" b="1" dirty="0"/>
              <a:t>“···” </a:t>
            </a:r>
            <a:r>
              <a:rPr lang="en-US" sz="1600" dirty="0"/>
              <a:t>tương ứng với mã hồ sơ cần xem,</a:t>
            </a:r>
            <a:r>
              <a:rPr lang="en-US" sz="1600" b="1" dirty="0"/>
              <a:t> </a:t>
            </a:r>
            <a:r>
              <a:rPr lang="en-US" sz="1600" dirty="0"/>
              <a:t>sau đó bấm </a:t>
            </a:r>
            <a:r>
              <a:rPr lang="en-US" sz="1600" b="1" dirty="0"/>
              <a:t>“Xem chi tiết”.</a:t>
            </a:r>
            <a:r>
              <a:rPr lang="en-US" sz="1600" dirty="0"/>
              <a:t> Cuộn trang xuống dưới bấm vào </a:t>
            </a:r>
            <a:r>
              <a:rPr lang="en-US" sz="1600" b="1" dirty="0"/>
              <a:t>“Xem tiến trình”</a:t>
            </a:r>
            <a:endParaRPr lang="vi-VN" sz="1600" dirty="0"/>
          </a:p>
        </p:txBody>
      </p:sp>
      <p:pic>
        <p:nvPicPr>
          <p:cNvPr id="39" name="Picture 38" descr="Remove-bg.ai_1724491276274.png"/>
          <p:cNvPicPr>
            <a:picLocks noChangeAspect="1"/>
          </p:cNvPicPr>
          <p:nvPr/>
        </p:nvPicPr>
        <p:blipFill>
          <a:blip r:embed="rId4"/>
          <a:stretch>
            <a:fillRect/>
          </a:stretch>
        </p:blipFill>
        <p:spPr>
          <a:xfrm>
            <a:off x="142844" y="2786058"/>
            <a:ext cx="2643206" cy="3286148"/>
          </a:xfrm>
          <a:prstGeom prst="rect">
            <a:avLst/>
          </a:prstGeom>
        </p:spPr>
      </p:pic>
    </p:spTree>
    <p:extLst>
      <p:ext uri="{BB962C8B-B14F-4D97-AF65-F5344CB8AC3E}">
        <p14:creationId xmlns:p14="http://schemas.microsoft.com/office/powerpoint/2010/main" val="235644238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sp>
        <p:nvSpPr>
          <p:cNvPr id="756" name="Google Shape;756;p17"/>
          <p:cNvSpPr/>
          <p:nvPr/>
        </p:nvSpPr>
        <p:spPr>
          <a:xfrm>
            <a:off x="0" y="0"/>
            <a:ext cx="2843808" cy="6858000"/>
          </a:xfrm>
          <a:prstGeom prst="rect">
            <a:avLst/>
          </a:prstGeom>
          <a:solidFill>
            <a:schemeClr val="accent4"/>
          </a:solidFill>
          <a:ln>
            <a:solidFill>
              <a:schemeClr val="accent1">
                <a:lumMod val="60000"/>
                <a:lumOff val="40000"/>
              </a:schemeClr>
            </a:solid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757" name="Google Shape;757;p17"/>
          <p:cNvSpPr txBox="1"/>
          <p:nvPr/>
        </p:nvSpPr>
        <p:spPr>
          <a:xfrm>
            <a:off x="422128" y="2681150"/>
            <a:ext cx="2493688" cy="387798"/>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None/>
            </a:pPr>
            <a:r>
              <a:rPr lang="vi-VN" sz="2800" b="1" dirty="0">
                <a:latin typeface="Dosis ExtraBold"/>
                <a:ea typeface="Dosis ExtraBold"/>
                <a:cs typeface="Dosis ExtraBold"/>
                <a:sym typeface="Dosis ExtraBold"/>
              </a:rPr>
              <a:t>ĐĂNG NHẬP</a:t>
            </a:r>
            <a:endParaRPr sz="2800" b="1" dirty="0">
              <a:latin typeface="Dosis ExtraBold"/>
              <a:ea typeface="Dosis ExtraBold"/>
              <a:cs typeface="Dosis ExtraBold"/>
              <a:sym typeface="Dosis ExtraBold"/>
            </a:endParaRPr>
          </a:p>
        </p:txBody>
      </p:sp>
      <p:sp>
        <p:nvSpPr>
          <p:cNvPr id="762" name="Google Shape;762;p17"/>
          <p:cNvSpPr txBox="1"/>
          <p:nvPr/>
        </p:nvSpPr>
        <p:spPr>
          <a:xfrm>
            <a:off x="3427718" y="1553404"/>
            <a:ext cx="5392754" cy="147618"/>
          </a:xfrm>
          <a:prstGeom prst="rect">
            <a:avLst/>
          </a:prstGeom>
          <a:noFill/>
          <a:ln>
            <a:noFill/>
          </a:ln>
        </p:spPr>
        <p:txBody>
          <a:bodyPr spcFirstLastPara="1" wrap="square" lIns="0" tIns="0" rIns="0" bIns="0" anchor="t" anchorCtr="0">
            <a:spAutoFit/>
          </a:bodyPr>
          <a:lstStyle/>
          <a:p>
            <a:endParaRPr lang="vi-VN" sz="1600" b="1" dirty="0">
              <a:solidFill>
                <a:srgbClr val="FF0000"/>
              </a:solidFill>
            </a:endParaRPr>
          </a:p>
        </p:txBody>
      </p:sp>
      <p:grpSp>
        <p:nvGrpSpPr>
          <p:cNvPr id="764" name="Google Shape;764;p17"/>
          <p:cNvGrpSpPr/>
          <p:nvPr/>
        </p:nvGrpSpPr>
        <p:grpSpPr>
          <a:xfrm>
            <a:off x="6154987" y="2421185"/>
            <a:ext cx="2474634" cy="1092584"/>
            <a:chOff x="-183824" y="-945828"/>
            <a:chExt cx="6599024" cy="2185168"/>
          </a:xfrm>
        </p:grpSpPr>
        <p:sp>
          <p:nvSpPr>
            <p:cNvPr id="765" name="Google Shape;765;p17"/>
            <p:cNvSpPr txBox="1"/>
            <p:nvPr/>
          </p:nvSpPr>
          <p:spPr>
            <a:xfrm>
              <a:off x="0" y="991580"/>
              <a:ext cx="6415200" cy="24776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endParaRPr sz="700" dirty="0">
                <a:solidFill>
                  <a:schemeClr val="accent1"/>
                </a:solidFill>
              </a:endParaRPr>
            </a:p>
          </p:txBody>
        </p:sp>
        <p:sp>
          <p:nvSpPr>
            <p:cNvPr id="766" name="Google Shape;766;p17"/>
            <p:cNvSpPr txBox="1"/>
            <p:nvPr/>
          </p:nvSpPr>
          <p:spPr>
            <a:xfrm>
              <a:off x="-183824" y="-945828"/>
              <a:ext cx="6415200" cy="560154"/>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endParaRPr sz="1400" b="1" dirty="0">
                <a:solidFill>
                  <a:schemeClr val="accent3"/>
                </a:solidFill>
              </a:endParaRPr>
            </a:p>
          </p:txBody>
        </p:sp>
      </p:grpSp>
      <p:sp>
        <p:nvSpPr>
          <p:cNvPr id="768" name="Google Shape;768;p17"/>
          <p:cNvSpPr txBox="1"/>
          <p:nvPr/>
        </p:nvSpPr>
        <p:spPr>
          <a:xfrm>
            <a:off x="6223921" y="5324977"/>
            <a:ext cx="2405700" cy="12388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endParaRPr sz="700" dirty="0">
              <a:solidFill>
                <a:schemeClr val="accent1"/>
              </a:solidFill>
            </a:endParaRPr>
          </a:p>
        </p:txBody>
      </p:sp>
      <p:pic>
        <p:nvPicPr>
          <p:cNvPr id="44" name="image10.jpeg" descr="A screenshot of a computer&#10;&#10;Description automatically generated with low confidence"/>
          <p:cNvPicPr/>
          <p:nvPr/>
        </p:nvPicPr>
        <p:blipFill>
          <a:blip r:embed="rId3" cstate="print"/>
          <a:srcRect l="25778" t="10067" r="18889" b="7253"/>
          <a:stretch>
            <a:fillRect/>
          </a:stretch>
        </p:blipFill>
        <p:spPr>
          <a:xfrm>
            <a:off x="3851919" y="1484783"/>
            <a:ext cx="3744417" cy="2277761"/>
          </a:xfrm>
          <a:prstGeom prst="rect">
            <a:avLst/>
          </a:prstGeom>
          <a:ln>
            <a:noFill/>
          </a:ln>
        </p:spPr>
      </p:pic>
      <p:sp>
        <p:nvSpPr>
          <p:cNvPr id="4" name="Rectangle 3"/>
          <p:cNvSpPr/>
          <p:nvPr/>
        </p:nvSpPr>
        <p:spPr>
          <a:xfrm>
            <a:off x="3059833" y="159061"/>
            <a:ext cx="5688632" cy="92333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vi-VN" dirty="0"/>
              <a:t>Công dân truy cập đường dẫn: </a:t>
            </a:r>
            <a:r>
              <a:rPr lang="vi-VN" u="sng" dirty="0">
                <a:solidFill>
                  <a:schemeClr val="accent3">
                    <a:lumMod val="60000"/>
                    <a:lumOff val="40000"/>
                  </a:schemeClr>
                </a:solidFill>
              </a:rPr>
              <a:t>https://dichvucong</a:t>
            </a:r>
            <a:r>
              <a:rPr lang="en-US" u="sng" dirty="0">
                <a:solidFill>
                  <a:schemeClr val="accent3">
                    <a:lumMod val="60000"/>
                    <a:lumOff val="40000"/>
                  </a:schemeClr>
                </a:solidFill>
                <a:latin typeface="Times New Roman" pitchFamily="18" charset="0"/>
                <a:cs typeface="Times New Roman" pitchFamily="18" charset="0"/>
              </a:rPr>
              <a:t>.</a:t>
            </a:r>
            <a:r>
              <a:rPr lang="en-US" u="sng" dirty="0" err="1">
                <a:solidFill>
                  <a:schemeClr val="accent3">
                    <a:lumMod val="60000"/>
                    <a:lumOff val="40000"/>
                  </a:schemeClr>
                </a:solidFill>
                <a:latin typeface="Times New Roman" pitchFamily="18" charset="0"/>
                <a:cs typeface="Times New Roman" pitchFamily="18" charset="0"/>
              </a:rPr>
              <a:t>quangtri.gov.vn</a:t>
            </a:r>
            <a:endParaRPr lang="vi-VN" u="sng" dirty="0">
              <a:solidFill>
                <a:schemeClr val="accent3">
                  <a:lumMod val="60000"/>
                  <a:lumOff val="40000"/>
                </a:schemeClr>
              </a:solidFill>
              <a:latin typeface="Times New Roman" pitchFamily="18" charset="0"/>
              <a:cs typeface="Times New Roman" pitchFamily="18" charset="0"/>
            </a:endParaRPr>
          </a:p>
          <a:p>
            <a:r>
              <a:rPr lang="vi-VN" dirty="0"/>
              <a:t>Tiếp theo, công dân thực hiện nhấn vào nút </a:t>
            </a:r>
            <a:r>
              <a:rPr lang="vi-VN" b="1" dirty="0">
                <a:solidFill>
                  <a:srgbClr val="FF0000"/>
                </a:solidFill>
              </a:rPr>
              <a:t>“Đăng nhập”</a:t>
            </a:r>
          </a:p>
        </p:txBody>
      </p:sp>
      <p:sp>
        <p:nvSpPr>
          <p:cNvPr id="5" name="Rectangle 4"/>
          <p:cNvSpPr/>
          <p:nvPr/>
        </p:nvSpPr>
        <p:spPr>
          <a:xfrm>
            <a:off x="3190234" y="1140983"/>
            <a:ext cx="5587223" cy="380489"/>
          </a:xfrm>
          <a:prstGeom prst="rect">
            <a:avLst/>
          </a:prstGeom>
        </p:spPr>
        <p:txBody>
          <a:bodyPr wrap="square">
            <a:spAutoFit/>
          </a:bodyPr>
          <a:lstStyle/>
          <a:p>
            <a:pPr lvl="0" algn="ctr">
              <a:lnSpc>
                <a:spcPct val="130000"/>
              </a:lnSpc>
            </a:pPr>
            <a:r>
              <a:rPr lang="vi-VN" sz="1600" b="1" dirty="0">
                <a:solidFill>
                  <a:schemeClr val="accent3"/>
                </a:solidFill>
              </a:rPr>
              <a:t>Chọn đăng nhập bằng «Tài khoản định danh điện tử»</a:t>
            </a:r>
          </a:p>
        </p:txBody>
      </p:sp>
      <p:sp>
        <p:nvSpPr>
          <p:cNvPr id="6" name="Rectangle 5"/>
          <p:cNvSpPr/>
          <p:nvPr/>
        </p:nvSpPr>
        <p:spPr>
          <a:xfrm>
            <a:off x="2987824" y="3866074"/>
            <a:ext cx="5641797" cy="523220"/>
          </a:xfrm>
          <a:prstGeom prst="rect">
            <a:avLst/>
          </a:prstGeom>
        </p:spPr>
        <p:txBody>
          <a:bodyPr wrap="square">
            <a:spAutoFit/>
          </a:bodyPr>
          <a:lstStyle/>
          <a:p>
            <a:r>
              <a:rPr lang="vi-VN" sz="1400" dirty="0"/>
              <a:t>Đ</a:t>
            </a:r>
            <a:r>
              <a:rPr lang="en-US" sz="1400" dirty="0"/>
              <a:t>iền Số CCCD và mật khẩu của mình, đã đăng ký và đã được kích hoạt trước đó để thực hiện đăng nhập</a:t>
            </a:r>
            <a:endParaRPr lang="vi-VN" sz="1400"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3505" y="4401816"/>
            <a:ext cx="3976847" cy="1856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059832" y="6258190"/>
            <a:ext cx="5328592" cy="523220"/>
          </a:xfrm>
          <a:prstGeom prst="rect">
            <a:avLst/>
          </a:prstGeom>
        </p:spPr>
        <p:txBody>
          <a:bodyPr wrap="square">
            <a:spAutoFit/>
          </a:bodyPr>
          <a:lstStyle/>
          <a:p>
            <a:r>
              <a:rPr lang="en-US" sz="1400" dirty="0"/>
              <a:t>Hệ thống sẽ gửi mã OTP về số điện thoại của công dân. </a:t>
            </a:r>
          </a:p>
          <a:p>
            <a:r>
              <a:rPr lang="en-US" sz="1400" dirty="0"/>
              <a:t>Công dân cần nhập số OTP và nhấn nút “Nhập”</a:t>
            </a:r>
            <a:endParaRPr lang="vi-VN" sz="1400" dirty="0"/>
          </a:p>
        </p:txBody>
      </p:sp>
      <p:pic>
        <p:nvPicPr>
          <p:cNvPr id="42" name="Picture 41" descr="Remove-bg.ai_1724491276274.png"/>
          <p:cNvPicPr>
            <a:picLocks noChangeAspect="1"/>
          </p:cNvPicPr>
          <p:nvPr/>
        </p:nvPicPr>
        <p:blipFill>
          <a:blip r:embed="rId5"/>
          <a:stretch>
            <a:fillRect/>
          </a:stretch>
        </p:blipFill>
        <p:spPr>
          <a:xfrm>
            <a:off x="142844" y="2928934"/>
            <a:ext cx="2643206" cy="3286148"/>
          </a:xfrm>
          <a:prstGeom prst="rect">
            <a:avLst/>
          </a:prstGeom>
        </p:spPr>
      </p:pic>
    </p:spTree>
    <p:extLst>
      <p:ext uri="{BB962C8B-B14F-4D97-AF65-F5344CB8AC3E}">
        <p14:creationId xmlns:p14="http://schemas.microsoft.com/office/powerpoint/2010/main" val="4165854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2" name="Google Shape;703;p15"/>
          <p:cNvPicPr preferRelativeResize="0"/>
          <p:nvPr/>
        </p:nvPicPr>
        <p:blipFill>
          <a:blip r:embed="rId2"/>
          <a:stretch>
            <a:fillRect/>
          </a:stretch>
        </p:blipFill>
        <p:spPr>
          <a:xfrm>
            <a:off x="2428860" y="357166"/>
            <a:ext cx="6143668" cy="5643602"/>
          </a:xfrm>
          <a:prstGeom prst="rect">
            <a:avLst/>
          </a:prstGeom>
          <a:noFill/>
          <a:ln>
            <a:noFill/>
          </a:ln>
        </p:spPr>
      </p:pic>
      <p:sp>
        <p:nvSpPr>
          <p:cNvPr id="3" name="Rectangle 2"/>
          <p:cNvSpPr/>
          <p:nvPr/>
        </p:nvSpPr>
        <p:spPr>
          <a:xfrm>
            <a:off x="214282" y="2500306"/>
            <a:ext cx="2214578" cy="1865126"/>
          </a:xfrm>
          <a:prstGeom prst="rect">
            <a:avLst/>
          </a:prstGeom>
        </p:spPr>
        <p:txBody>
          <a:bodyPr wrap="square">
            <a:spAutoFit/>
          </a:bodyPr>
          <a:lstStyle/>
          <a:p>
            <a:pPr lvl="0" algn="ctr">
              <a:lnSpc>
                <a:spcPct val="90000"/>
              </a:lnSpc>
            </a:pPr>
            <a:r>
              <a:rPr lang="vi-VN" dirty="0">
                <a:solidFill>
                  <a:schemeClr val="accent4"/>
                </a:solidFill>
                <a:latin typeface="Segoe UI Black" pitchFamily="34" charset="0"/>
                <a:ea typeface="Segoe UI Black" pitchFamily="34" charset="0"/>
                <a:cs typeface="Dosis ExtraBold"/>
                <a:sym typeface="Dosis ExtraBold"/>
              </a:rPr>
              <a:t>Giao diện hệ thống thông tin giải quyết TTHC tỉnh sau khi đăng nhập thành công</a:t>
            </a:r>
          </a:p>
          <a:p>
            <a:pPr lvl="0" algn="ctr">
              <a:lnSpc>
                <a:spcPct val="90000"/>
              </a:lnSpc>
            </a:pPr>
            <a:r>
              <a:rPr lang="vi-VN" dirty="0">
                <a:solidFill>
                  <a:schemeClr val="accent4"/>
                </a:solidFill>
                <a:latin typeface="Segoe UI Black" pitchFamily="34" charset="0"/>
                <a:ea typeface="Segoe UI Black" pitchFamily="34" charset="0"/>
                <a:cs typeface="Dosis ExtraBold"/>
                <a:sym typeface="Dosis ExtraBold"/>
              </a:rPr>
              <a:t>(Cổng dịch vụ công tỉnh QuảngTrị)</a:t>
            </a:r>
          </a:p>
          <a:p>
            <a:pPr lvl="0" algn="ctr">
              <a:lnSpc>
                <a:spcPct val="90000"/>
              </a:lnSpc>
            </a:pPr>
            <a:r>
              <a:rPr lang="vi-VN" sz="200" dirty="0">
                <a:solidFill>
                  <a:schemeClr val="accent4"/>
                </a:solidFill>
                <a:latin typeface="Segoe UI Black" pitchFamily="34" charset="0"/>
                <a:ea typeface="Segoe UI Black" pitchFamily="34" charset="0"/>
                <a:cs typeface="Dosis ExtraBold"/>
                <a:sym typeface="Dosis ExtraBold"/>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59832" y="50131"/>
            <a:ext cx="5472608" cy="258532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vi-VN" dirty="0"/>
              <a:t>Để tra cứu thủ tục hành chính, dịch vụ công trên cổng thông tin công dân/ doanh nghiệp truy cập vào trang </a:t>
            </a:r>
            <a:r>
              <a:rPr lang="vi-VN" u="sng" dirty="0">
                <a:solidFill>
                  <a:schemeClr val="accent3">
                    <a:lumMod val="60000"/>
                    <a:lumOff val="40000"/>
                  </a:schemeClr>
                </a:solidFill>
              </a:rPr>
              <a:t>https://dichvucong.quangtri.gov.vn</a:t>
            </a:r>
            <a:endParaRPr lang="vi-VN" dirty="0">
              <a:solidFill>
                <a:schemeClr val="accent3">
                  <a:lumMod val="60000"/>
                  <a:lumOff val="40000"/>
                </a:schemeClr>
              </a:solidFill>
            </a:endParaRPr>
          </a:p>
          <a:p>
            <a:r>
              <a:rPr lang="vi-VN" dirty="0"/>
              <a:t>Tại màn hình trang chủ chọn chức năng </a:t>
            </a:r>
            <a:r>
              <a:rPr lang="vi-VN" b="1" dirty="0"/>
              <a:t>“Tra cứu thủ tục”</a:t>
            </a:r>
            <a:r>
              <a:rPr lang="vi-VN" dirty="0"/>
              <a:t> sau đó nhập dữ liệu thủ tục cần tìm kiếm vào ô </a:t>
            </a:r>
            <a:r>
              <a:rPr lang="vi-VN" b="1" dirty="0"/>
              <a:t>“Nhập từ khóa tìm kiếm”</a:t>
            </a:r>
            <a:r>
              <a:rPr lang="vi-VN" dirty="0"/>
              <a:t>. </a:t>
            </a:r>
          </a:p>
          <a:p>
            <a:r>
              <a:rPr lang="vi-VN" dirty="0"/>
              <a:t>Dữ liệu tìm kiếm của thủ tục là: tên thủ tục, mã thủ tục, lĩnh vực...</a:t>
            </a:r>
          </a:p>
          <a:p>
            <a:r>
              <a:rPr lang="vi-VN" dirty="0"/>
              <a:t>Tiếp tục bấm </a:t>
            </a:r>
            <a:r>
              <a:rPr lang="vi-VN" b="1" dirty="0"/>
              <a:t>“Tìm kiếm”</a:t>
            </a:r>
            <a:endParaRPr lang="vi-VN" dirty="0"/>
          </a:p>
        </p:txBody>
      </p:sp>
      <p:sp>
        <p:nvSpPr>
          <p:cNvPr id="3" name="Google Shape;756;p17"/>
          <p:cNvSpPr/>
          <p:nvPr/>
        </p:nvSpPr>
        <p:spPr>
          <a:xfrm>
            <a:off x="0" y="0"/>
            <a:ext cx="2864568" cy="6858000"/>
          </a:xfrm>
          <a:prstGeom prst="rect">
            <a:avLst/>
          </a:prstGeom>
          <a:solidFill>
            <a:schemeClr val="accent4"/>
          </a:solidFill>
          <a:ln>
            <a:solidFill>
              <a:schemeClr val="accent1">
                <a:lumMod val="60000"/>
                <a:lumOff val="40000"/>
              </a:schemeClr>
            </a:solid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4" name="Rectangle 3"/>
          <p:cNvSpPr/>
          <p:nvPr/>
        </p:nvSpPr>
        <p:spPr>
          <a:xfrm>
            <a:off x="179512" y="2013351"/>
            <a:ext cx="2448272" cy="341632"/>
          </a:xfrm>
          <a:prstGeom prst="rect">
            <a:avLst/>
          </a:prstGeom>
        </p:spPr>
        <p:txBody>
          <a:bodyPr wrap="square">
            <a:spAutoFit/>
          </a:bodyPr>
          <a:lstStyle/>
          <a:p>
            <a:pPr lvl="0">
              <a:lnSpc>
                <a:spcPct val="90000"/>
              </a:lnSpc>
            </a:pPr>
            <a:r>
              <a:rPr lang="vi-VN" b="1" dirty="0">
                <a:latin typeface="Dosis ExtraBold"/>
                <a:ea typeface="Dosis ExtraBold"/>
                <a:cs typeface="Dosis ExtraBold"/>
                <a:sym typeface="Dosis ExtraBold"/>
              </a:rPr>
              <a:t>TRA CỨU THỦ TỤC</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6169" y="3284931"/>
            <a:ext cx="5313462" cy="242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Right Arrow 33"/>
          <p:cNvSpPr/>
          <p:nvPr/>
        </p:nvSpPr>
        <p:spPr>
          <a:xfrm rot="5400000">
            <a:off x="5537671" y="2824413"/>
            <a:ext cx="516930" cy="276635"/>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vi-VN"/>
          </a:p>
        </p:txBody>
      </p:sp>
      <p:pic>
        <p:nvPicPr>
          <p:cNvPr id="35" name="Picture 34" descr="Remove-bg.ai_1724491276274.png"/>
          <p:cNvPicPr>
            <a:picLocks noChangeAspect="1"/>
          </p:cNvPicPr>
          <p:nvPr/>
        </p:nvPicPr>
        <p:blipFill>
          <a:blip r:embed="rId3"/>
          <a:stretch>
            <a:fillRect/>
          </a:stretch>
        </p:blipFill>
        <p:spPr>
          <a:xfrm>
            <a:off x="142844" y="2571744"/>
            <a:ext cx="2643206" cy="3286148"/>
          </a:xfrm>
          <a:prstGeom prst="rect">
            <a:avLst/>
          </a:prstGeom>
        </p:spPr>
      </p:pic>
    </p:spTree>
    <p:extLst>
      <p:ext uri="{BB962C8B-B14F-4D97-AF65-F5344CB8AC3E}">
        <p14:creationId xmlns:p14="http://schemas.microsoft.com/office/powerpoint/2010/main" val="978885180"/>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59832" y="50131"/>
            <a:ext cx="5472608"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dirty="0">
                <a:latin typeface="Times New Roman" pitchFamily="18" charset="0"/>
                <a:cs typeface="Times New Roman" pitchFamily="18" charset="0"/>
              </a:rPr>
              <a:t>Sau khi đăng nhập và tìm được dịch vụ công trực tuyến để nộp, công dân nhấn nút </a:t>
            </a:r>
            <a:r>
              <a:rPr lang="en-US" b="1" dirty="0">
                <a:latin typeface="Times New Roman" pitchFamily="18" charset="0"/>
                <a:cs typeface="Times New Roman" pitchFamily="18" charset="0"/>
              </a:rPr>
              <a:t>“Xem chi tiết” </a:t>
            </a:r>
            <a:r>
              <a:rPr lang="en-US" dirty="0">
                <a:latin typeface="Times New Roman" pitchFamily="18" charset="0"/>
                <a:cs typeface="Times New Roman" pitchFamily="18" charset="0"/>
              </a:rPr>
              <a:t>hoặc kích vào mã thủ tục hành chính.</a:t>
            </a:r>
            <a:endParaRPr lang="vi-VN" dirty="0">
              <a:latin typeface="Times New Roman" pitchFamily="18" charset="0"/>
              <a:cs typeface="Times New Roman" pitchFamily="18" charset="0"/>
            </a:endParaRPr>
          </a:p>
        </p:txBody>
      </p:sp>
      <p:sp>
        <p:nvSpPr>
          <p:cNvPr id="3" name="Google Shape;756;p17"/>
          <p:cNvSpPr/>
          <p:nvPr/>
        </p:nvSpPr>
        <p:spPr>
          <a:xfrm>
            <a:off x="0" y="0"/>
            <a:ext cx="2864568" cy="6858000"/>
          </a:xfrm>
          <a:prstGeom prst="rect">
            <a:avLst/>
          </a:prstGeom>
          <a:solidFill>
            <a:schemeClr val="accent4"/>
          </a:solidFill>
          <a:ln>
            <a:solidFill>
              <a:schemeClr val="accent1">
                <a:lumMod val="60000"/>
                <a:lumOff val="40000"/>
              </a:schemeClr>
            </a:solid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4" name="Rectangle 3"/>
          <p:cNvSpPr/>
          <p:nvPr/>
        </p:nvSpPr>
        <p:spPr>
          <a:xfrm>
            <a:off x="-12067" y="2013485"/>
            <a:ext cx="3096344" cy="327782"/>
          </a:xfrm>
          <a:prstGeom prst="rect">
            <a:avLst/>
          </a:prstGeom>
        </p:spPr>
        <p:txBody>
          <a:bodyPr wrap="square">
            <a:spAutoFit/>
          </a:bodyPr>
          <a:lstStyle/>
          <a:p>
            <a:pPr lvl="0">
              <a:lnSpc>
                <a:spcPct val="90000"/>
              </a:lnSpc>
            </a:pPr>
            <a:r>
              <a:rPr lang="vi-VN" sz="1700" b="1" dirty="0">
                <a:latin typeface="Dosis ExtraBold"/>
                <a:ea typeface="Dosis ExtraBold"/>
                <a:cs typeface="Dosis ExtraBold"/>
                <a:sym typeface="Dosis ExtraBold"/>
              </a:rPr>
              <a:t>NỘP HỒ SƠ TRỰC TUYẾN</a:t>
            </a:r>
          </a:p>
        </p:txBody>
      </p:sp>
      <p:sp>
        <p:nvSpPr>
          <p:cNvPr id="33" name="Right Arrow 32"/>
          <p:cNvSpPr/>
          <p:nvPr/>
        </p:nvSpPr>
        <p:spPr>
          <a:xfrm rot="5400000">
            <a:off x="5370986" y="1172884"/>
            <a:ext cx="516930" cy="276635"/>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vi-VN"/>
          </a:p>
        </p:txBody>
      </p:sp>
      <p:pic>
        <p:nvPicPr>
          <p:cNvPr id="1028" name="Picture 4" descr="C:\Users\PC\Desktop\z5519461761168_56e4923155ab5d82eeeec16877eb6320.jpg"/>
          <p:cNvPicPr>
            <a:picLocks noChangeAspect="1" noChangeArrowheads="1"/>
          </p:cNvPicPr>
          <p:nvPr/>
        </p:nvPicPr>
        <p:blipFill>
          <a:blip r:embed="rId2"/>
          <a:stretch>
            <a:fillRect/>
          </a:stretch>
        </p:blipFill>
        <p:spPr bwMode="auto">
          <a:xfrm>
            <a:off x="3214678" y="1643050"/>
            <a:ext cx="5357850" cy="3357586"/>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p:cNvSpPr/>
          <p:nvPr/>
        </p:nvSpPr>
        <p:spPr>
          <a:xfrm>
            <a:off x="3084277" y="5314207"/>
            <a:ext cx="5583669" cy="369332"/>
          </a:xfrm>
          <a:prstGeom prst="rect">
            <a:avLst/>
          </a:prstGeom>
        </p:spPr>
        <p:txBody>
          <a:bodyPr wrap="square">
            <a:spAutoFit/>
          </a:bodyPr>
          <a:lstStyle/>
          <a:p>
            <a:r>
              <a:rPr lang="en-US" dirty="0">
                <a:latin typeface="Times New Roman" pitchFamily="18" charset="0"/>
                <a:cs typeface="Times New Roman" pitchFamily="18" charset="0"/>
              </a:rPr>
              <a:t>Sau đó công dân bấm vào nút </a:t>
            </a:r>
            <a:r>
              <a:rPr lang="en-US" b="1" dirty="0">
                <a:latin typeface="Times New Roman" pitchFamily="18" charset="0"/>
                <a:cs typeface="Times New Roman" pitchFamily="18" charset="0"/>
              </a:rPr>
              <a:t>“Nộp trực tuyến”</a:t>
            </a:r>
            <a:endParaRPr lang="vi-VN" dirty="0">
              <a:latin typeface="Times New Roman" pitchFamily="18" charset="0"/>
              <a:cs typeface="Times New Roman" pitchFamily="18" charset="0"/>
            </a:endParaRPr>
          </a:p>
        </p:txBody>
      </p:sp>
      <p:pic>
        <p:nvPicPr>
          <p:cNvPr id="35" name="Picture 34" descr="Remove-bg.ai_1724491276274.png"/>
          <p:cNvPicPr>
            <a:picLocks noChangeAspect="1"/>
          </p:cNvPicPr>
          <p:nvPr/>
        </p:nvPicPr>
        <p:blipFill>
          <a:blip r:embed="rId3"/>
          <a:stretch>
            <a:fillRect/>
          </a:stretch>
        </p:blipFill>
        <p:spPr>
          <a:xfrm>
            <a:off x="142844" y="2571744"/>
            <a:ext cx="2643206" cy="3286148"/>
          </a:xfrm>
          <a:prstGeom prst="rect">
            <a:avLst/>
          </a:prstGeom>
        </p:spPr>
      </p:pic>
    </p:spTree>
    <p:extLst>
      <p:ext uri="{BB962C8B-B14F-4D97-AF65-F5344CB8AC3E}">
        <p14:creationId xmlns:p14="http://schemas.microsoft.com/office/powerpoint/2010/main" val="34041326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59832" y="50131"/>
            <a:ext cx="5472608" cy="14773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dirty="0">
                <a:latin typeface="Times New Roman" pitchFamily="18" charset="0"/>
                <a:cs typeface="Times New Roman" pitchFamily="18" charset="0"/>
              </a:rPr>
              <a:t>Hệ thống sẽ hiển thị biểu mẫu để công dân nhập các thông tin </a:t>
            </a:r>
            <a:r>
              <a:rPr lang="en-US" i="1" dirty="0">
                <a:latin typeface="Times New Roman" pitchFamily="18" charset="0"/>
                <a:cs typeface="Times New Roman" pitchFamily="18" charset="0"/>
              </a:rPr>
              <a:t>(các thông tin tại mục Thông tin người nộp sẽ tự động điền từ nền tảng đăng ký định danh điện tử từ Cổng dịch vụ công quốc gia đã liên kết với Cơ sở dữ liệu quốc gia về dân cư).</a:t>
            </a:r>
            <a:endParaRPr lang="vi-VN" dirty="0">
              <a:latin typeface="Times New Roman" pitchFamily="18" charset="0"/>
              <a:cs typeface="Times New Roman" pitchFamily="18" charset="0"/>
            </a:endParaRPr>
          </a:p>
        </p:txBody>
      </p:sp>
      <p:sp>
        <p:nvSpPr>
          <p:cNvPr id="3" name="Google Shape;756;p17"/>
          <p:cNvSpPr/>
          <p:nvPr/>
        </p:nvSpPr>
        <p:spPr>
          <a:xfrm>
            <a:off x="0" y="0"/>
            <a:ext cx="2864568" cy="6858000"/>
          </a:xfrm>
          <a:prstGeom prst="rect">
            <a:avLst/>
          </a:prstGeom>
          <a:solidFill>
            <a:schemeClr val="accent4"/>
          </a:solidFill>
          <a:ln>
            <a:solidFill>
              <a:schemeClr val="accent1">
                <a:lumMod val="60000"/>
                <a:lumOff val="40000"/>
              </a:schemeClr>
            </a:solid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4" name="Rectangle 3"/>
          <p:cNvSpPr/>
          <p:nvPr/>
        </p:nvSpPr>
        <p:spPr>
          <a:xfrm>
            <a:off x="-12067" y="2013485"/>
            <a:ext cx="3096344" cy="327782"/>
          </a:xfrm>
          <a:prstGeom prst="rect">
            <a:avLst/>
          </a:prstGeom>
        </p:spPr>
        <p:txBody>
          <a:bodyPr wrap="square">
            <a:spAutoFit/>
          </a:bodyPr>
          <a:lstStyle/>
          <a:p>
            <a:pPr lvl="0">
              <a:lnSpc>
                <a:spcPct val="90000"/>
              </a:lnSpc>
            </a:pPr>
            <a:r>
              <a:rPr lang="vi-VN" sz="1700" b="1" dirty="0">
                <a:latin typeface="Dosis ExtraBold"/>
                <a:ea typeface="Dosis ExtraBold"/>
                <a:cs typeface="Dosis ExtraBold"/>
                <a:sym typeface="Dosis ExtraBold"/>
              </a:rPr>
              <a:t>NỘP HỒ SƠ TRỰC TUYẾN</a:t>
            </a:r>
          </a:p>
        </p:txBody>
      </p:sp>
      <p:sp>
        <p:nvSpPr>
          <p:cNvPr id="33" name="Right Arrow 32"/>
          <p:cNvSpPr/>
          <p:nvPr/>
        </p:nvSpPr>
        <p:spPr>
          <a:xfrm rot="5400000">
            <a:off x="5399353" y="1647607"/>
            <a:ext cx="516930" cy="276635"/>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vi-VN"/>
          </a:p>
        </p:txBody>
      </p:sp>
      <p:pic>
        <p:nvPicPr>
          <p:cNvPr id="2050" name="Picture 2"/>
          <p:cNvPicPr>
            <a:picLocks noChangeAspect="1" noChangeArrowheads="1"/>
          </p:cNvPicPr>
          <p:nvPr/>
        </p:nvPicPr>
        <p:blipFill>
          <a:blip r:embed="rId2"/>
          <a:stretch>
            <a:fillRect/>
          </a:stretch>
        </p:blipFill>
        <p:spPr bwMode="auto">
          <a:xfrm>
            <a:off x="2945775" y="2285992"/>
            <a:ext cx="5700721" cy="3286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33" descr="Remove-bg.ai_1724491276274.png"/>
          <p:cNvPicPr>
            <a:picLocks noChangeAspect="1"/>
          </p:cNvPicPr>
          <p:nvPr/>
        </p:nvPicPr>
        <p:blipFill>
          <a:blip r:embed="rId3"/>
          <a:stretch>
            <a:fillRect/>
          </a:stretch>
        </p:blipFill>
        <p:spPr>
          <a:xfrm>
            <a:off x="142844" y="2571744"/>
            <a:ext cx="2643206" cy="3286148"/>
          </a:xfrm>
          <a:prstGeom prst="rect">
            <a:avLst/>
          </a:prstGeom>
        </p:spPr>
      </p:pic>
    </p:spTree>
    <p:extLst>
      <p:ext uri="{BB962C8B-B14F-4D97-AF65-F5344CB8AC3E}">
        <p14:creationId xmlns:p14="http://schemas.microsoft.com/office/powerpoint/2010/main" val="24951448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43240" y="571480"/>
            <a:ext cx="5688632"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vi-VN" dirty="0">
                <a:latin typeface="Times New Roman" pitchFamily="18" charset="0"/>
                <a:cs typeface="Times New Roman" pitchFamily="18" charset="0"/>
              </a:rPr>
              <a:t>Người nộp hồ sơ nhập đầy đủ thông tin chủ hồ sơ theo các trường thông tin có yêu cầu </a:t>
            </a:r>
          </a:p>
        </p:txBody>
      </p:sp>
      <p:sp>
        <p:nvSpPr>
          <p:cNvPr id="3" name="Google Shape;756;p17"/>
          <p:cNvSpPr/>
          <p:nvPr/>
        </p:nvSpPr>
        <p:spPr>
          <a:xfrm>
            <a:off x="0" y="0"/>
            <a:ext cx="2864568" cy="6858000"/>
          </a:xfrm>
          <a:prstGeom prst="rect">
            <a:avLst/>
          </a:prstGeom>
          <a:solidFill>
            <a:schemeClr val="accent4"/>
          </a:solidFill>
          <a:ln>
            <a:solidFill>
              <a:schemeClr val="accent1">
                <a:lumMod val="60000"/>
                <a:lumOff val="40000"/>
              </a:schemeClr>
            </a:solid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4" name="Rectangle 3"/>
          <p:cNvSpPr/>
          <p:nvPr/>
        </p:nvSpPr>
        <p:spPr>
          <a:xfrm>
            <a:off x="-12067" y="2013485"/>
            <a:ext cx="3096344" cy="327782"/>
          </a:xfrm>
          <a:prstGeom prst="rect">
            <a:avLst/>
          </a:prstGeom>
        </p:spPr>
        <p:txBody>
          <a:bodyPr wrap="square">
            <a:spAutoFit/>
          </a:bodyPr>
          <a:lstStyle/>
          <a:p>
            <a:pPr lvl="0">
              <a:lnSpc>
                <a:spcPct val="90000"/>
              </a:lnSpc>
            </a:pPr>
            <a:r>
              <a:rPr lang="vi-VN" sz="1700" b="1" dirty="0">
                <a:latin typeface="Dosis ExtraBold"/>
                <a:ea typeface="Dosis ExtraBold"/>
                <a:cs typeface="Dosis ExtraBold"/>
                <a:sym typeface="Dosis ExtraBold"/>
              </a:rPr>
              <a:t>NỘP HỒ SƠ TRỰC TUYẾN</a:t>
            </a:r>
          </a:p>
        </p:txBody>
      </p:sp>
      <p:sp>
        <p:nvSpPr>
          <p:cNvPr id="33" name="Right Arrow 32"/>
          <p:cNvSpPr/>
          <p:nvPr/>
        </p:nvSpPr>
        <p:spPr>
          <a:xfrm rot="5400000">
            <a:off x="5481741" y="1467780"/>
            <a:ext cx="516930" cy="276635"/>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vi-VN"/>
          </a:p>
        </p:txBody>
      </p:sp>
      <p:pic>
        <p:nvPicPr>
          <p:cNvPr id="3074" name="Picture 2"/>
          <p:cNvPicPr>
            <a:picLocks noChangeAspect="1" noChangeArrowheads="1"/>
          </p:cNvPicPr>
          <p:nvPr/>
        </p:nvPicPr>
        <p:blipFill>
          <a:blip r:embed="rId2"/>
          <a:stretch>
            <a:fillRect/>
          </a:stretch>
        </p:blipFill>
        <p:spPr bwMode="auto">
          <a:xfrm>
            <a:off x="2872802" y="1928802"/>
            <a:ext cx="5739879" cy="3500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Rectangle 31"/>
          <p:cNvSpPr/>
          <p:nvPr/>
        </p:nvSpPr>
        <p:spPr>
          <a:xfrm>
            <a:off x="3315888" y="5959987"/>
            <a:ext cx="4572000" cy="369332"/>
          </a:xfrm>
          <a:prstGeom prst="rect">
            <a:avLst/>
          </a:prstGeom>
        </p:spPr>
        <p:txBody>
          <a:bodyPr>
            <a:spAutoFit/>
          </a:bodyPr>
          <a:lstStyle/>
          <a:p>
            <a:r>
              <a:rPr lang="en-US" dirty="0">
                <a:latin typeface="Times New Roman" pitchFamily="18" charset="0"/>
                <a:cs typeface="Times New Roman" pitchFamily="18" charset="0"/>
              </a:rPr>
              <a:t>Sau đó công dân bấm vào nút </a:t>
            </a:r>
            <a:r>
              <a:rPr lang="en-US" b="1" dirty="0">
                <a:latin typeface="Times New Roman" pitchFamily="18" charset="0"/>
                <a:cs typeface="Times New Roman" pitchFamily="18" charset="0"/>
              </a:rPr>
              <a:t>“Ti</a:t>
            </a:r>
            <a:r>
              <a:rPr lang="vi-VN" b="1" dirty="0">
                <a:latin typeface="Times New Roman" pitchFamily="18" charset="0"/>
                <a:cs typeface="Times New Roman" pitchFamily="18" charset="0"/>
              </a:rPr>
              <a:t>ếp tục</a:t>
            </a:r>
            <a:r>
              <a:rPr lang="en-US" b="1" dirty="0">
                <a:latin typeface="Times New Roman" pitchFamily="18" charset="0"/>
                <a:cs typeface="Times New Roman" pitchFamily="18" charset="0"/>
              </a:rPr>
              <a:t>”</a:t>
            </a:r>
            <a:endParaRPr lang="vi-VN" dirty="0">
              <a:latin typeface="Times New Roman" pitchFamily="18" charset="0"/>
              <a:cs typeface="Times New Roman" pitchFamily="18" charset="0"/>
            </a:endParaRPr>
          </a:p>
        </p:txBody>
      </p:sp>
      <p:pic>
        <p:nvPicPr>
          <p:cNvPr id="35" name="Picture 34" descr="Remove-bg.ai_1724491276274.png"/>
          <p:cNvPicPr>
            <a:picLocks noChangeAspect="1"/>
          </p:cNvPicPr>
          <p:nvPr/>
        </p:nvPicPr>
        <p:blipFill>
          <a:blip r:embed="rId3"/>
          <a:stretch>
            <a:fillRect/>
          </a:stretch>
        </p:blipFill>
        <p:spPr>
          <a:xfrm>
            <a:off x="142844" y="2571744"/>
            <a:ext cx="2643206" cy="3286148"/>
          </a:xfrm>
          <a:prstGeom prst="rect">
            <a:avLst/>
          </a:prstGeom>
        </p:spPr>
      </p:pic>
      <p:sp>
        <p:nvSpPr>
          <p:cNvPr id="36" name="Rectangle 35"/>
          <p:cNvSpPr/>
          <p:nvPr/>
        </p:nvSpPr>
        <p:spPr>
          <a:xfrm>
            <a:off x="5357818" y="3643314"/>
            <a:ext cx="785818" cy="214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15140" y="3643314"/>
            <a:ext cx="714380" cy="214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335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59832" y="50131"/>
            <a:ext cx="5688632"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dirty="0"/>
              <a:t>Tại đây, công dân cần đính file </a:t>
            </a:r>
            <a:r>
              <a:rPr lang="en-US" i="1" dirty="0"/>
              <a:t>(là thành phần hồ sơ là file PDF là thành phần hồ sơ đã scan quét)</a:t>
            </a:r>
            <a:r>
              <a:rPr lang="en-US" dirty="0"/>
              <a:t> vào các thành phần hồ sơ tương ứng.</a:t>
            </a:r>
            <a:endParaRPr lang="vi-VN" dirty="0">
              <a:latin typeface="Times New Roman" pitchFamily="18" charset="0"/>
              <a:cs typeface="Times New Roman" pitchFamily="18" charset="0"/>
            </a:endParaRPr>
          </a:p>
        </p:txBody>
      </p:sp>
      <p:sp>
        <p:nvSpPr>
          <p:cNvPr id="3" name="Google Shape;756;p17"/>
          <p:cNvSpPr/>
          <p:nvPr/>
        </p:nvSpPr>
        <p:spPr>
          <a:xfrm>
            <a:off x="0" y="0"/>
            <a:ext cx="2864568" cy="6858000"/>
          </a:xfrm>
          <a:prstGeom prst="rect">
            <a:avLst/>
          </a:prstGeom>
          <a:solidFill>
            <a:schemeClr val="accent4"/>
          </a:solidFill>
          <a:ln>
            <a:solidFill>
              <a:schemeClr val="accent1">
                <a:lumMod val="60000"/>
                <a:lumOff val="40000"/>
              </a:schemeClr>
            </a:solid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4" name="Rectangle 3"/>
          <p:cNvSpPr/>
          <p:nvPr/>
        </p:nvSpPr>
        <p:spPr>
          <a:xfrm>
            <a:off x="-12067" y="2013485"/>
            <a:ext cx="3096344" cy="327782"/>
          </a:xfrm>
          <a:prstGeom prst="rect">
            <a:avLst/>
          </a:prstGeom>
        </p:spPr>
        <p:txBody>
          <a:bodyPr wrap="square">
            <a:spAutoFit/>
          </a:bodyPr>
          <a:lstStyle/>
          <a:p>
            <a:pPr lvl="0">
              <a:lnSpc>
                <a:spcPct val="90000"/>
              </a:lnSpc>
            </a:pPr>
            <a:r>
              <a:rPr lang="vi-VN" sz="1700" b="1" dirty="0">
                <a:latin typeface="Dosis ExtraBold"/>
                <a:ea typeface="Dosis ExtraBold"/>
                <a:cs typeface="Dosis ExtraBold"/>
                <a:sym typeface="Dosis ExtraBold"/>
              </a:rPr>
              <a:t>NỘP HỒ SƠ TRỰC TUYẾN</a:t>
            </a:r>
          </a:p>
        </p:txBody>
      </p:sp>
      <p:sp>
        <p:nvSpPr>
          <p:cNvPr id="33" name="Right Arrow 32"/>
          <p:cNvSpPr/>
          <p:nvPr/>
        </p:nvSpPr>
        <p:spPr>
          <a:xfrm rot="5400000">
            <a:off x="5481741" y="1418475"/>
            <a:ext cx="516930" cy="276635"/>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vi-VN"/>
          </a:p>
        </p:txBody>
      </p:sp>
      <p:pic>
        <p:nvPicPr>
          <p:cNvPr id="4098" name="Picture 2"/>
          <p:cNvPicPr>
            <a:picLocks noChangeAspect="1" noChangeArrowheads="1"/>
          </p:cNvPicPr>
          <p:nvPr/>
        </p:nvPicPr>
        <p:blipFill>
          <a:blip r:embed="rId2"/>
          <a:stretch>
            <a:fillRect/>
          </a:stretch>
        </p:blipFill>
        <p:spPr bwMode="auto">
          <a:xfrm>
            <a:off x="2928926" y="1928802"/>
            <a:ext cx="5608102" cy="3429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 name="Picture 60" descr="Remove-bg.ai_1724491276274.png"/>
          <p:cNvPicPr>
            <a:picLocks noChangeAspect="1"/>
          </p:cNvPicPr>
          <p:nvPr/>
        </p:nvPicPr>
        <p:blipFill>
          <a:blip r:embed="rId3"/>
          <a:stretch>
            <a:fillRect/>
          </a:stretch>
        </p:blipFill>
        <p:spPr>
          <a:xfrm>
            <a:off x="142844" y="2571744"/>
            <a:ext cx="2643206" cy="3286148"/>
          </a:xfrm>
          <a:prstGeom prst="rect">
            <a:avLst/>
          </a:prstGeom>
        </p:spPr>
      </p:pic>
    </p:spTree>
    <p:extLst>
      <p:ext uri="{BB962C8B-B14F-4D97-AF65-F5344CB8AC3E}">
        <p14:creationId xmlns:p14="http://schemas.microsoft.com/office/powerpoint/2010/main" val="3950897618"/>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59832" y="50131"/>
            <a:ext cx="5688632"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vi-VN" dirty="0"/>
              <a:t>Chọn hình thức nhận kết quả: Trực tiếp, Trực Tuyến hoặc Qua bưu điện (điền thông tin địa chỉ theo yêu cầu) và chọn số lượng để tính phí, lệ phí</a:t>
            </a:r>
            <a:endParaRPr lang="vi-VN" dirty="0">
              <a:latin typeface="Times New Roman" pitchFamily="18" charset="0"/>
              <a:cs typeface="Times New Roman" pitchFamily="18" charset="0"/>
            </a:endParaRPr>
          </a:p>
        </p:txBody>
      </p:sp>
      <p:sp>
        <p:nvSpPr>
          <p:cNvPr id="3" name="Google Shape;756;p17"/>
          <p:cNvSpPr/>
          <p:nvPr/>
        </p:nvSpPr>
        <p:spPr>
          <a:xfrm>
            <a:off x="0" y="0"/>
            <a:ext cx="2864568" cy="6858000"/>
          </a:xfrm>
          <a:prstGeom prst="rect">
            <a:avLst/>
          </a:prstGeom>
          <a:solidFill>
            <a:schemeClr val="accent4"/>
          </a:solidFill>
          <a:ln>
            <a:solidFill>
              <a:schemeClr val="accent1">
                <a:lumMod val="60000"/>
                <a:lumOff val="40000"/>
              </a:schemeClr>
            </a:solid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4" name="Rectangle 3"/>
          <p:cNvSpPr/>
          <p:nvPr/>
        </p:nvSpPr>
        <p:spPr>
          <a:xfrm>
            <a:off x="-12067" y="2013485"/>
            <a:ext cx="3096344" cy="327782"/>
          </a:xfrm>
          <a:prstGeom prst="rect">
            <a:avLst/>
          </a:prstGeom>
        </p:spPr>
        <p:txBody>
          <a:bodyPr wrap="square">
            <a:spAutoFit/>
          </a:bodyPr>
          <a:lstStyle/>
          <a:p>
            <a:pPr lvl="0">
              <a:lnSpc>
                <a:spcPct val="90000"/>
              </a:lnSpc>
            </a:pPr>
            <a:r>
              <a:rPr lang="vi-VN" sz="1700" b="1" dirty="0">
                <a:latin typeface="Dosis ExtraBold"/>
                <a:ea typeface="Dosis ExtraBold"/>
                <a:cs typeface="Dosis ExtraBold"/>
                <a:sym typeface="Dosis ExtraBold"/>
              </a:rPr>
              <a:t>NỘP HỒ SƠ TRỰC TUYẾN</a:t>
            </a:r>
          </a:p>
        </p:txBody>
      </p:sp>
      <p:sp>
        <p:nvSpPr>
          <p:cNvPr id="33" name="Right Arrow 32"/>
          <p:cNvSpPr/>
          <p:nvPr/>
        </p:nvSpPr>
        <p:spPr>
          <a:xfrm rot="5400000">
            <a:off x="5502597" y="1131702"/>
            <a:ext cx="460313" cy="276635"/>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vi-VN"/>
          </a:p>
        </p:txBody>
      </p:sp>
      <p:pic>
        <p:nvPicPr>
          <p:cNvPr id="35" name="Picture 3"/>
          <p:cNvPicPr>
            <a:picLocks noChangeAspect="1" noChangeArrowheads="1"/>
          </p:cNvPicPr>
          <p:nvPr/>
        </p:nvPicPr>
        <p:blipFill>
          <a:blip r:embed="rId2"/>
          <a:stretch>
            <a:fillRect/>
          </a:stretch>
        </p:blipFill>
        <p:spPr bwMode="auto">
          <a:xfrm>
            <a:off x="3000364" y="1571612"/>
            <a:ext cx="5786478" cy="4714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36" descr="Remove-bg.ai_1724491276274.png"/>
          <p:cNvPicPr>
            <a:picLocks noChangeAspect="1"/>
          </p:cNvPicPr>
          <p:nvPr/>
        </p:nvPicPr>
        <p:blipFill>
          <a:blip r:embed="rId3"/>
          <a:stretch>
            <a:fillRect/>
          </a:stretch>
        </p:blipFill>
        <p:spPr>
          <a:xfrm>
            <a:off x="0" y="2571744"/>
            <a:ext cx="2643206" cy="3286148"/>
          </a:xfrm>
          <a:prstGeom prst="rect">
            <a:avLst/>
          </a:prstGeom>
        </p:spPr>
      </p:pic>
    </p:spTree>
    <p:extLst>
      <p:ext uri="{BB962C8B-B14F-4D97-AF65-F5344CB8AC3E}">
        <p14:creationId xmlns:p14="http://schemas.microsoft.com/office/powerpoint/2010/main" val="1893959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4715</TotalTime>
  <Words>800</Words>
  <Application>Microsoft Office PowerPoint</Application>
  <PresentationFormat>On-screen Show (4:3)</PresentationFormat>
  <Paragraphs>42</Paragraphs>
  <Slides>12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Calibri</vt:lpstr>
      <vt:lpstr>Century Schoolbook</vt:lpstr>
      <vt:lpstr>Dosis ExtraBold</vt:lpstr>
      <vt:lpstr>Segoe UI Black</vt:lpstr>
      <vt:lpstr>Times New Roman</vt:lpstr>
      <vt:lpstr>Wingdings</vt:lpstr>
      <vt:lpstr>Wingdings 2</vt:lpstr>
      <vt:lpstr>Oriel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HUUANH</dc:creator>
  <cp:lastModifiedBy>Administrator</cp:lastModifiedBy>
  <cp:revision>323</cp:revision>
  <dcterms:created xsi:type="dcterms:W3CDTF">2011-10-02T16:43:27Z</dcterms:created>
  <dcterms:modified xsi:type="dcterms:W3CDTF">2025-03-10T04:08:48Z</dcterms:modified>
</cp:coreProperties>
</file>